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87" r:id="rId3"/>
    <p:sldId id="294" r:id="rId4"/>
    <p:sldId id="274" r:id="rId5"/>
    <p:sldId id="383" r:id="rId6"/>
    <p:sldId id="382" r:id="rId7"/>
    <p:sldId id="269" r:id="rId8"/>
    <p:sldId id="279" r:id="rId9"/>
    <p:sldId id="381" r:id="rId10"/>
    <p:sldId id="284" r:id="rId11"/>
    <p:sldId id="287" r:id="rId12"/>
    <p:sldId id="291" r:id="rId13"/>
    <p:sldId id="289" r:id="rId14"/>
    <p:sldId id="303" r:id="rId15"/>
    <p:sldId id="377" r:id="rId16"/>
    <p:sldId id="353" r:id="rId17"/>
    <p:sldId id="368" r:id="rId18"/>
    <p:sldId id="373" r:id="rId19"/>
    <p:sldId id="379" r:id="rId20"/>
    <p:sldId id="361" r:id="rId21"/>
    <p:sldId id="384" r:id="rId22"/>
    <p:sldId id="385" r:id="rId23"/>
    <p:sldId id="380" r:id="rId24"/>
    <p:sldId id="3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/>
    <p:restoredTop sz="66259"/>
  </p:normalViewPr>
  <p:slideViewPr>
    <p:cSldViewPr snapToGrid="0" snapToObjects="1">
      <p:cViewPr varScale="1">
        <p:scale>
          <a:sx n="78" d="100"/>
          <a:sy n="78" d="100"/>
        </p:scale>
        <p:origin x="125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Confucius linked knowledge with moral virtue, arguing that ignorance often leads to poor judgment and unethical behavior.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believed that not all knowledge is equally important. Moral knowledge—understanding what is right and just—was the highest form of knowledge.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championed education as a way to bridge social divisions and promote harmony.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often highlighted the limitations of one’s own understanding and the need for an open mind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Buddha emphasized that ignorance (</a:t>
            </a:r>
            <a:r>
              <a:rPr lang="en-US" i="1" dirty="0"/>
              <a:t>avidya</a:t>
            </a:r>
            <a:r>
              <a:rPr lang="en-US" dirty="0"/>
              <a:t>) is the root of all suffering and that true knowledge (</a:t>
            </a:r>
            <a:r>
              <a:rPr lang="en-US" i="1" dirty="0" err="1"/>
              <a:t>prajna</a:t>
            </a:r>
            <a:r>
              <a:rPr lang="en-US" dirty="0"/>
              <a:t>) leads to liberation (</a:t>
            </a:r>
            <a:r>
              <a:rPr lang="en-US" i="1" dirty="0"/>
              <a:t>nirvana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Practical Knowledge over Abstract Ideas</a:t>
            </a:r>
            <a:r>
              <a:rPr lang="en-US" dirty="0"/>
              <a:t>: For the Buddha, knowledge was not merely theoretical but experiential.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Education for Liberation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Limitations of Conventional Knowledge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Bhagavad Gita links knowledge (</a:t>
            </a:r>
            <a:r>
              <a:rPr lang="en-US" i="1" dirty="0"/>
              <a:t>jnana</a:t>
            </a:r>
            <a:r>
              <a:rPr lang="en-US" dirty="0"/>
              <a:t>) with understanding one’s dharma (moral duty). Jnana Yoga emphasizes self-awareness and discernment as essential for virtue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Higher and Lower Knowledge</a:t>
            </a:r>
            <a:r>
              <a:rPr lang="en-US" dirty="0"/>
              <a:t>: The Gita distinguishes between mundane knowledge (</a:t>
            </a:r>
            <a:r>
              <a:rPr lang="en-US" i="1" dirty="0" err="1"/>
              <a:t>apara</a:t>
            </a:r>
            <a:r>
              <a:rPr lang="en-US" i="1" dirty="0"/>
              <a:t> vidya</a:t>
            </a:r>
            <a:r>
              <a:rPr lang="en-US" dirty="0"/>
              <a:t>) and spiritual wisdom (</a:t>
            </a:r>
            <a:r>
              <a:rPr lang="en-US" i="1" dirty="0"/>
              <a:t>para vidya</a:t>
            </a:r>
            <a:r>
              <a:rPr lang="en-US" dirty="0"/>
              <a:t>), with the latter leading to liberation.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Pathways for All</a:t>
            </a:r>
            <a:r>
              <a:rPr lang="en-US" dirty="0"/>
              <a:t>: The Gita synthesizes various paths—knowledge (</a:t>
            </a:r>
            <a:r>
              <a:rPr lang="en-US" i="1" dirty="0"/>
              <a:t>jnana yoga</a:t>
            </a:r>
            <a:r>
              <a:rPr lang="en-US" dirty="0"/>
              <a:t>), action (</a:t>
            </a:r>
            <a:r>
              <a:rPr lang="en-US" i="1" dirty="0"/>
              <a:t>karma yoga</a:t>
            </a:r>
            <a:r>
              <a:rPr lang="en-US" dirty="0"/>
              <a:t>), and devotion (</a:t>
            </a:r>
            <a:r>
              <a:rPr lang="en-US" i="1" dirty="0"/>
              <a:t>bhakti yoga</a:t>
            </a:r>
            <a:r>
              <a:rPr lang="en-US" dirty="0"/>
              <a:t>)—making spiritual wisdom accessible to people with different temperaments.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Self-Inquiry and Awareness</a:t>
            </a:r>
            <a:r>
              <a:rPr lang="en-US" dirty="0"/>
              <a:t>: Jnana Yoga promotes self-inquiry (</a:t>
            </a:r>
            <a:r>
              <a:rPr lang="en-US" i="1" dirty="0"/>
              <a:t>Who am I?</a:t>
            </a:r>
            <a:r>
              <a:rPr lang="en-US" dirty="0"/>
              <a:t>) to transcend ignorance and realize the unity of the self (</a:t>
            </a:r>
            <a:r>
              <a:rPr lang="en-US" i="1" dirty="0"/>
              <a:t>Atman</a:t>
            </a:r>
            <a:r>
              <a:rPr lang="en-US" dirty="0"/>
              <a:t>) with ultimate reality (</a:t>
            </a:r>
            <a:r>
              <a:rPr lang="en-US" i="1" dirty="0"/>
              <a:t>Brahman</a:t>
            </a:r>
            <a:r>
              <a:rPr lang="en-US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Knowledge as the Foundation of Virtue</a:t>
            </a:r>
            <a:r>
              <a:rPr lang="en-US" dirty="0"/>
              <a:t>: Socrates argued that knowledge and virtue are inseparable, famously stating, </a:t>
            </a:r>
            <a:r>
              <a:rPr lang="en-US" i="1" dirty="0"/>
              <a:t>"An unexamined life is not worth living."</a:t>
            </a:r>
            <a:r>
              <a:rPr lang="en-US" dirty="0"/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Ignorance was seen as the source of moral failings.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Hierarchy of Knowledge</a:t>
            </a:r>
            <a:r>
              <a:rPr lang="en-US" dirty="0"/>
              <a:t>: Plato distinguished between opinion (</a:t>
            </a:r>
            <a:r>
              <a:rPr lang="en-US" i="1" dirty="0"/>
              <a:t>doxa</a:t>
            </a:r>
            <a:r>
              <a:rPr lang="en-US" dirty="0"/>
              <a:t>) and true knowledge (</a:t>
            </a:r>
            <a:r>
              <a:rPr lang="en-US" i="1" dirty="0"/>
              <a:t>episteme</a:t>
            </a:r>
            <a:r>
              <a:rPr lang="en-US" dirty="0"/>
              <a:t>), emphasizing the latter as the understanding of eternal truths, such as those found in his Theory of Forms.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Education for Society</a:t>
            </a:r>
            <a:r>
              <a:rPr lang="en-US" dirty="0"/>
              <a:t>: Plato advocated for education as a means to cultivate philosopher-kings, individuals who possess wisdom and moral integrity to lead society justly.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Recognizing One’s Ignorance</a:t>
            </a:r>
            <a:r>
              <a:rPr lang="en-US" dirty="0"/>
              <a:t>: Socrates emphasized the importance of intellectual humility, encapsulated in his claim, </a:t>
            </a:r>
            <a:r>
              <a:rPr lang="en-US" i="1" dirty="0"/>
              <a:t>"I know that I know nothing."</a:t>
            </a:r>
            <a:r>
              <a:rPr lang="en-US" dirty="0"/>
              <a:t> Aristotle further refined this with his empirical approach, seeking knowledge through observation and reasoning.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4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F672F-5735-42E0-2072-F5D25890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FDE85-1BB7-D361-02DF-7AC24627C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7B6E6-367E-8CE3-B324-85366E87A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26675-D6BC-5A0E-1987-B77F448A3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9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C28D-BD99-6268-D378-489EB8A0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C584C-E26A-75F7-6C3E-E74BC0BA9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214A4-7C51-91BE-3689-229DF5F1C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EEA0A-63F6-041A-D9C8-F481AC2A4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35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003E-B22F-49A7-255A-6797F6A6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113F3-1EBC-6B39-C611-1FCB15FFE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470B6-C5A1-C5FF-C2F1-63CEF9BA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1951F-2483-A235-9060-594EAC27B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4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FAD1-BF88-EA56-B427-941B7332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9CDA5-6ADD-486B-6D42-8F412A2A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2E0CD-716F-E0FA-ADBE-5C28F605C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C3821-EB9F-5F99-03B5-37281356F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5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AA8E5-0043-0D33-E1E1-F9A5F7EA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B55EC-9723-9E10-B02B-DEA3B1D10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06270-2CAD-1A90-530E-9539923E2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2F25-7207-B1F5-1984-865A05C51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7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2BB-6002-C882-3E6F-B7C64A74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0B016-B65E-C557-E4D3-5D726AFB2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3D2E2-7EBE-0846-0406-6D07909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92BB-511F-ADCC-0858-CA3BE1A0E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189B-7523-1F7C-ED26-84CF3207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D2835-3BDA-1B45-B231-C5F377680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5DE84-873B-65A1-BC31-751757FF1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28473-07DA-B8A6-34BF-C3E7E6450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Allegory</a:t>
            </a:r>
            <a:r>
              <a:rPr lang="en-US" sz="1200" dirty="0"/>
              <a:t>: Prisoners in a cave see shadows on the wall, mistaking them for reality.</a:t>
            </a:r>
          </a:p>
          <a:p>
            <a:r>
              <a:rPr lang="en-US" sz="1200" b="1" dirty="0"/>
              <a:t>Escape</a:t>
            </a:r>
            <a:r>
              <a:rPr lang="en-US" sz="1200" dirty="0"/>
              <a:t>: One prisoner is freed, sees the real objects and the sun—the Form of the Good.</a:t>
            </a:r>
          </a:p>
          <a:p>
            <a:r>
              <a:rPr lang="en-US" sz="1200" b="1" dirty="0"/>
              <a:t>Symbolism</a:t>
            </a:r>
            <a:r>
              <a:rPr lang="en-US" sz="1200" dirty="0"/>
              <a:t>: Critique of ignorance vs. enlightenment; the difficulty of attaining true knowledge.</a:t>
            </a:r>
          </a:p>
          <a:p>
            <a:r>
              <a:rPr lang="en-US" sz="1200" b="1" dirty="0"/>
              <a:t>Implication</a:t>
            </a:r>
            <a:r>
              <a:rPr lang="en-US" sz="1200" dirty="0"/>
              <a:t>: Philosophers must ascend to knowledge of the Forms, then return to guide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1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1E6C-AC7D-C395-D591-80D7A735A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9A266-3717-0068-DCDB-3EE8923B8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2E255-44AD-A199-E83D-7639B445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50BA-7614-B149-A1BB-4500CBBD3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EAA2-FDBC-3442-9829-E95E469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0E826-D145-C21F-180A-339B217B4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2077F-F4AF-848E-C490-701F0E89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52AF-CC61-0B24-0548-89C8BAAE0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E39D-FBDD-A87F-47D3-5E949115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4259F-81EF-CE15-DE40-A3850EE7A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90217-4696-4249-56AF-74ED24833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 Causes allowed Aristotle to structure his investigations systematically, ensuring that he accounted for all aspects of an object or phenomenon.</a:t>
            </a:r>
          </a:p>
          <a:p>
            <a:r>
              <a:rPr lang="en-US" dirty="0"/>
              <a:t>This framework provided the link between </a:t>
            </a:r>
            <a:r>
              <a:rPr lang="en-US" b="1" dirty="0"/>
              <a:t>empirical observation</a:t>
            </a:r>
            <a:r>
              <a:rPr lang="en-US" dirty="0"/>
              <a:t> and </a:t>
            </a:r>
            <a:r>
              <a:rPr lang="en-US" b="1" dirty="0"/>
              <a:t>philosophical explanation</a:t>
            </a:r>
            <a:r>
              <a:rPr lang="en-US" dirty="0"/>
              <a:t>, bridging the gap between </a:t>
            </a:r>
            <a:r>
              <a:rPr lang="en-US" b="1" dirty="0"/>
              <a:t>science</a:t>
            </a:r>
            <a:r>
              <a:rPr lang="en-US" dirty="0"/>
              <a:t> and </a:t>
            </a:r>
            <a:r>
              <a:rPr lang="en-US" b="1" dirty="0"/>
              <a:t>philosophy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2668B-CEC6-676C-C126-582F92770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2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DBE4-9FED-4FF5-92A3-A424BFF8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1EA04-B499-CA7A-A9E1-1BE74062D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E9995-7182-DD97-D924-152623E08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71968-641E-EF67-BD95-65917E4D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7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0613" y="984682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47231" y="3592947"/>
            <a:ext cx="8266540" cy="634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Calibri"/>
                <a:cs typeface="Calibri"/>
              </a:rPr>
              <a:t>Lecture 2.1: Empiricism vs. Rationalism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4873-FFBE-D31E-C22A-C59D1203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870FDD7-A727-1476-3EBB-DCD1A54B01FB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58C0D-9A63-8068-B8FC-1DA174E5035B}"/>
              </a:ext>
            </a:extLst>
          </p:cNvPr>
          <p:cNvSpPr txBox="1"/>
          <p:nvPr/>
        </p:nvSpPr>
        <p:spPr>
          <a:xfrm>
            <a:off x="4544827" y="0"/>
            <a:ext cx="7206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Plato’s Cave Allegory</a:t>
            </a:r>
          </a:p>
        </p:txBody>
      </p:sp>
      <p:pic>
        <p:nvPicPr>
          <p:cNvPr id="5122" name="Picture 2" descr="Plato's Cave- Why The Allegory Of The Cave Is Relevant Today - Think Blue  Tree">
            <a:extLst>
              <a:ext uri="{FF2B5EF4-FFF2-40B4-BE49-F238E27FC236}">
                <a16:creationId xmlns:a16="http://schemas.microsoft.com/office/drawing/2014/main" id="{A8F85F03-FC3C-B961-69F7-42BCE374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29" y="563856"/>
            <a:ext cx="8888412" cy="628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0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93D69-A831-9F10-0642-204B6F96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7C8DEE7-CB18-22DD-7C8C-0EB9E36E002D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C2222-D8C9-BCE5-1DA4-235C21DFCE7E}"/>
              </a:ext>
            </a:extLst>
          </p:cNvPr>
          <p:cNvSpPr txBox="1"/>
          <p:nvPr/>
        </p:nvSpPr>
        <p:spPr>
          <a:xfrm>
            <a:off x="2758812" y="665840"/>
            <a:ext cx="91714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Aristotle: 384-322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Knowledge from Experience</a:t>
            </a:r>
            <a:r>
              <a:rPr lang="en-US" sz="2600" dirty="0"/>
              <a:t>: Rejected Plato’s innate Forms; insisted that knowledge begins with sensory perception.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Induction &amp; Observation</a:t>
            </a:r>
            <a:r>
              <a:rPr lang="en-US" sz="2600" dirty="0"/>
              <a:t>: Emphasized collecting observations, classifying, and generalizing—proto-scientific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Form in the World</a:t>
            </a:r>
            <a:r>
              <a:rPr lang="en-US" sz="2600" dirty="0"/>
              <a:t>: Believed universals exist in things, not apart from them. We abstract them by engaging with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Influence on Cognitive Science</a:t>
            </a:r>
            <a:r>
              <a:rPr lang="en-US" sz="2600" dirty="0"/>
              <a:t>: Seeds the empiricist view that the mind starts as a “blank slate” (tabula rasa), shaped by learning and experience.</a:t>
            </a:r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AD637C1D-975F-D669-933D-5780D7A5E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497A-83FE-52B2-C5AE-F71781172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1CD19E1-AC12-1D16-B19B-DED75772D122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23421-86E7-0A83-E091-C4470FA553FF}"/>
              </a:ext>
            </a:extLst>
          </p:cNvPr>
          <p:cNvSpPr txBox="1"/>
          <p:nvPr/>
        </p:nvSpPr>
        <p:spPr>
          <a:xfrm>
            <a:off x="2758812" y="665840"/>
            <a:ext cx="91714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Aristotle’s Criticism of Deduction</a:t>
            </a:r>
          </a:p>
          <a:p>
            <a:endParaRPr lang="en-US" sz="1200" dirty="0"/>
          </a:p>
          <a:p>
            <a:r>
              <a:rPr lang="en-US" sz="3200" dirty="0"/>
              <a:t>One of the first to point out a problem with a purely deductive approach.</a:t>
            </a:r>
          </a:p>
          <a:p>
            <a:endParaRPr lang="en-US" sz="3200" dirty="0"/>
          </a:p>
          <a:p>
            <a:r>
              <a:rPr lang="en-US" sz="3200" dirty="0"/>
              <a:t>1. A men are mortal</a:t>
            </a:r>
          </a:p>
          <a:p>
            <a:r>
              <a:rPr lang="en-US" sz="3200" dirty="0"/>
              <a:t>2. Socrates is a man</a:t>
            </a:r>
          </a:p>
          <a:p>
            <a:r>
              <a:rPr lang="en-US" sz="3200" dirty="0"/>
              <a:t>3. Therefore Socrates is mortal </a:t>
            </a:r>
            <a:endParaRPr lang="en-US" sz="1200" dirty="0"/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52E918F2-833D-BD57-5DAB-F0A7571B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12718-4A64-8269-0E16-061DECEEF880}"/>
              </a:ext>
            </a:extLst>
          </p:cNvPr>
          <p:cNvSpPr txBox="1"/>
          <p:nvPr/>
        </p:nvSpPr>
        <p:spPr>
          <a:xfrm>
            <a:off x="8543608" y="2820277"/>
            <a:ext cx="3200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All X’s are F</a:t>
            </a:r>
          </a:p>
          <a:p>
            <a:r>
              <a:rPr lang="en-US" sz="3200" dirty="0"/>
              <a:t>x is an X</a:t>
            </a:r>
          </a:p>
          <a:p>
            <a:r>
              <a:rPr lang="en-US" sz="3200" dirty="0"/>
              <a:t>Therefore x is F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1E9B6-A429-6A06-9F48-7BB51633DC45}"/>
              </a:ext>
            </a:extLst>
          </p:cNvPr>
          <p:cNvSpPr txBox="1"/>
          <p:nvPr/>
        </p:nvSpPr>
        <p:spPr>
          <a:xfrm>
            <a:off x="2890157" y="4800600"/>
            <a:ext cx="9163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Where do the premises come from? Regress problem.</a:t>
            </a:r>
          </a:p>
        </p:txBody>
      </p:sp>
    </p:spTree>
    <p:extLst>
      <p:ext uri="{BB962C8B-B14F-4D97-AF65-F5344CB8AC3E}">
        <p14:creationId xmlns:p14="http://schemas.microsoft.com/office/powerpoint/2010/main" val="34429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06BA-ED9F-EBE0-A973-36A6D62D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CFFB196-2AE1-74A2-4C43-3E62D7B13907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84392-CDBB-F0CF-FC43-C978628E3473}"/>
              </a:ext>
            </a:extLst>
          </p:cNvPr>
          <p:cNvSpPr txBox="1"/>
          <p:nvPr/>
        </p:nvSpPr>
        <p:spPr>
          <a:xfrm>
            <a:off x="2758812" y="665840"/>
            <a:ext cx="91714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Aristotle’s Method: Observing the Natural World</a:t>
            </a:r>
          </a:p>
          <a:p>
            <a:endParaRPr lang="en-US" sz="1200" dirty="0"/>
          </a:p>
          <a:p>
            <a:r>
              <a:rPr lang="en-US" sz="3200" dirty="0"/>
              <a:t>Emphasis on systematic observation and classification</a:t>
            </a:r>
          </a:p>
          <a:p>
            <a:endParaRPr lang="en-US" sz="1200" dirty="0"/>
          </a:p>
          <a:p>
            <a:r>
              <a:rPr lang="en-US" sz="3200" dirty="0"/>
              <a:t>Collected data on rocks, animals, plants, constitutions of city-states</a:t>
            </a:r>
          </a:p>
          <a:p>
            <a:endParaRPr lang="en-US" sz="1200" dirty="0"/>
          </a:p>
          <a:p>
            <a:r>
              <a:rPr lang="en-US" sz="3200" dirty="0"/>
              <a:t>Emphasized inductive reasoning: from specific cases → general principles</a:t>
            </a:r>
          </a:p>
          <a:p>
            <a:endParaRPr lang="en-US" sz="1200" dirty="0"/>
          </a:p>
          <a:p>
            <a:r>
              <a:rPr lang="en-US" sz="3200" dirty="0"/>
              <a:t>Example: biological species as universal “kinds” of things. All animals grow, all mammals produce milk, all lions are carnivores.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F632EC02-470E-97A7-ED02-B643ED4A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4FAD-FD00-78FB-F979-EAA9BE5B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F52C0DC-1634-5DED-6A62-4DC33318DB0B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Aristotle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2392B-C9B0-C3F7-247D-3E68E1D1B958}"/>
              </a:ext>
            </a:extLst>
          </p:cNvPr>
          <p:cNvSpPr txBox="1"/>
          <p:nvPr/>
        </p:nvSpPr>
        <p:spPr>
          <a:xfrm>
            <a:off x="2567441" y="665840"/>
            <a:ext cx="96245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The Four Causes</a:t>
            </a:r>
          </a:p>
          <a:p>
            <a:endParaRPr lang="en-US" sz="3200" b="1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Material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what something is made of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Formal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shape, structure, or essence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Efficient Cause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: the agent or process that produces the thing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rgbClr val="000000"/>
              </a:solidFill>
              <a:latin typeface="-webkit-standard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-webkit-standard"/>
              </a:rPr>
              <a:t>Final Cause: </a:t>
            </a:r>
            <a:r>
              <a:rPr lang="en-US" sz="3200" dirty="0">
                <a:solidFill>
                  <a:srgbClr val="000000"/>
                </a:solidFill>
                <a:latin typeface="-webkit-standard"/>
              </a:rPr>
              <a:t>the purpose or function (telos)</a:t>
            </a:r>
          </a:p>
        </p:txBody>
      </p:sp>
      <p:pic>
        <p:nvPicPr>
          <p:cNvPr id="6146" name="Picture 2" descr="The School of Athens">
            <a:extLst>
              <a:ext uri="{FF2B5EF4-FFF2-40B4-BE49-F238E27FC236}">
                <a16:creationId xmlns:a16="http://schemas.microsoft.com/office/drawing/2014/main" id="{21ED01EA-82DA-5BAB-BECC-9CAE0BF0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665840"/>
            <a:ext cx="2119448" cy="4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19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493AD-69CE-36CA-84CE-D156BEC0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384E05-BD4E-F7CD-F8F8-C365FF3AA1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C320D-8745-FC1E-3F3C-7330D7745A6E}"/>
              </a:ext>
            </a:extLst>
          </p:cNvPr>
          <p:cNvSpPr txBox="1"/>
          <p:nvPr/>
        </p:nvSpPr>
        <p:spPr>
          <a:xfrm>
            <a:off x="3951514" y="1087298"/>
            <a:ext cx="80962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René Descartes (1596–1650):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Rationalist</a:t>
            </a:r>
            <a:r>
              <a:rPr lang="en-US" sz="2800" dirty="0"/>
              <a:t>: Advocated certainty through reason, not senses (“Cogito, ergo sum”).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Dualism</a:t>
            </a:r>
            <a:r>
              <a:rPr lang="en-US" sz="2800" dirty="0"/>
              <a:t>: Mind and body are distinct substances; the mind is immaterial, the body mechanical.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Innate Ideas</a:t>
            </a:r>
            <a:r>
              <a:rPr lang="en-US" sz="2800" dirty="0"/>
              <a:t>: Believed some concepts (e.g., God, mathematics) are built into the mind.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Introduces the problem of how mental and physical interact—still central to mind-body debates.</a:t>
            </a:r>
          </a:p>
        </p:txBody>
      </p:sp>
      <p:pic>
        <p:nvPicPr>
          <p:cNvPr id="3" name="Picture 2" descr="René Descartes - Wikipedia">
            <a:extLst>
              <a:ext uri="{FF2B5EF4-FFF2-40B4-BE49-F238E27FC236}">
                <a16:creationId xmlns:a16="http://schemas.microsoft.com/office/drawing/2014/main" id="{96FC47CE-E70B-F701-56B2-B1539928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3" y="994593"/>
            <a:ext cx="3487965" cy="42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B9007-88E1-B756-BD51-21C3D157C3E3}"/>
              </a:ext>
            </a:extLst>
          </p:cNvPr>
          <p:cNvSpPr txBox="1"/>
          <p:nvPr/>
        </p:nvSpPr>
        <p:spPr>
          <a:xfrm>
            <a:off x="3788227" y="912951"/>
            <a:ext cx="81261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John Locke (1632–1704)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Empiricist</a:t>
            </a:r>
            <a:r>
              <a:rPr lang="en-US" sz="2800" dirty="0"/>
              <a:t>: Mind as a “tabula rasa” (blank slate) at birth.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All knowledge from experience</a:t>
            </a:r>
            <a:r>
              <a:rPr lang="en-US" sz="2800" dirty="0"/>
              <a:t>: Simple ideas from sensation combine into complex ideas.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Emphasis on learning</a:t>
            </a:r>
            <a:r>
              <a:rPr lang="en-US" sz="2800" dirty="0"/>
              <a:t>: Experience and reflection build our concepts of the world.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Proto-learning theory; foundation for later behaviorism and associationism.</a:t>
            </a:r>
          </a:p>
        </p:txBody>
      </p:sp>
      <p:pic>
        <p:nvPicPr>
          <p:cNvPr id="2050" name="Picture 2" descr="Portrait of Locke by Godfrey Kneller in 1697">
            <a:extLst>
              <a:ext uri="{FF2B5EF4-FFF2-40B4-BE49-F238E27FC236}">
                <a16:creationId xmlns:a16="http://schemas.microsoft.com/office/drawing/2014/main" id="{21B0D8F4-A3C1-EA60-07BD-85484515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7" y="912951"/>
            <a:ext cx="27940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83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70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51" end="3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1A3D-32CF-CF15-B022-3271FB80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034DA1-A3C6-679D-EC92-E7C5297A29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E26F7A-1D7C-3FAD-F855-1D6652DF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3" y="912951"/>
            <a:ext cx="3302310" cy="40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81060-0D28-6A52-EB86-6819B621950D}"/>
              </a:ext>
            </a:extLst>
          </p:cNvPr>
          <p:cNvSpPr txBox="1"/>
          <p:nvPr/>
        </p:nvSpPr>
        <p:spPr>
          <a:xfrm>
            <a:off x="3980233" y="1012954"/>
            <a:ext cx="82117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David Hume (1711-1776)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Radical Empiricist/Skeptic</a:t>
            </a:r>
            <a:r>
              <a:rPr lang="en-US" sz="2800" dirty="0"/>
              <a:t>: Pushed Locke’s empiricism to its limits.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Problem of Induction</a:t>
            </a:r>
            <a:r>
              <a:rPr lang="en-US" sz="2800" dirty="0"/>
              <a:t>: Past experiences don’t logically guarantee the future (we expect patterns out of habit, not reason).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Concept of Causation</a:t>
            </a:r>
            <a:r>
              <a:rPr lang="en-US" sz="2800" dirty="0"/>
              <a:t>: Causality is a mental habit, not directly observed.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Highlights limits of empirical learning and foreshadows modern debates about inference, prediction, and causality.</a:t>
            </a:r>
          </a:p>
        </p:txBody>
      </p:sp>
    </p:spTree>
    <p:extLst>
      <p:ext uri="{BB962C8B-B14F-4D97-AF65-F5344CB8AC3E}">
        <p14:creationId xmlns:p14="http://schemas.microsoft.com/office/powerpoint/2010/main" val="110061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92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15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89" end="4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11C58-FE76-92F2-7F60-C348DCEFCBDE}"/>
              </a:ext>
            </a:extLst>
          </p:cNvPr>
          <p:cNvSpPr txBox="1"/>
          <p:nvPr/>
        </p:nvSpPr>
        <p:spPr>
          <a:xfrm>
            <a:off x="164743" y="627556"/>
            <a:ext cx="1002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Aristotle’s empirical methods spread widely</a:t>
            </a:r>
          </a:p>
          <a:p>
            <a:r>
              <a:rPr lang="en-US" sz="2400" dirty="0"/>
              <a:t>Throughout the Greek World, and then the Roman World, then the Arab World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4E4D1944-D4FC-67D3-713F-27A0E66D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31" y="1866475"/>
            <a:ext cx="1934896" cy="23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7F259-8DED-FBCE-B2AA-259E9EA07130}"/>
              </a:ext>
            </a:extLst>
          </p:cNvPr>
          <p:cNvSpPr txBox="1"/>
          <p:nvPr/>
        </p:nvSpPr>
        <p:spPr>
          <a:xfrm>
            <a:off x="2806239" y="4219470"/>
            <a:ext cx="433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Francis Bacon’s Scientific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5B6A1-FF0C-4934-49BD-1C4C34CD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7" y="4098775"/>
            <a:ext cx="2173060" cy="15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7076D-419A-1025-450F-45684EA9375E}"/>
              </a:ext>
            </a:extLst>
          </p:cNvPr>
          <p:cNvSpPr txBox="1"/>
          <p:nvPr/>
        </p:nvSpPr>
        <p:spPr>
          <a:xfrm>
            <a:off x="358987" y="5593157"/>
            <a:ext cx="4207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Copernicus’s Heliocentric Model</a:t>
            </a:r>
          </a:p>
        </p:txBody>
      </p:sp>
      <p:pic>
        <p:nvPicPr>
          <p:cNvPr id="7" name="Picture 6" descr="Galileo Galilei">
            <a:extLst>
              <a:ext uri="{FF2B5EF4-FFF2-40B4-BE49-F238E27FC236}">
                <a16:creationId xmlns:a16="http://schemas.microsoft.com/office/drawing/2014/main" id="{58B29FAD-99B6-D355-6916-4AFD780D1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7" y="1896946"/>
            <a:ext cx="2271601" cy="15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saac Newton: Who He Was, Why Apples Are Falling">
            <a:extLst>
              <a:ext uri="{FF2B5EF4-FFF2-40B4-BE49-F238E27FC236}">
                <a16:creationId xmlns:a16="http://schemas.microsoft.com/office/drawing/2014/main" id="{1D3DDFB1-9A13-C649-088F-D849C139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33" y="2226455"/>
            <a:ext cx="332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EF721D-6F40-C370-1D03-847C0BB922A3}"/>
              </a:ext>
            </a:extLst>
          </p:cNvPr>
          <p:cNvSpPr txBox="1"/>
          <p:nvPr/>
        </p:nvSpPr>
        <p:spPr>
          <a:xfrm>
            <a:off x="437487" y="1404810"/>
            <a:ext cx="21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Galileo’s Physics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BCBB4-083A-03D1-05CF-B97F13EAB089}"/>
              </a:ext>
            </a:extLst>
          </p:cNvPr>
          <p:cNvSpPr txBox="1"/>
          <p:nvPr/>
        </p:nvSpPr>
        <p:spPr>
          <a:xfrm>
            <a:off x="6921272" y="4700802"/>
            <a:ext cx="492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Isaac Newton’s Principia Mathematica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E7F0C22-BCF2-5EBD-A2D4-78131244A0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1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C09E-86E2-9CAC-221A-DE320543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C3EC0-2BE6-944B-6EEA-50F79FD527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82251" cy="912951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Early 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4230D-6B92-AA7F-0733-33B2ADF62BCD}"/>
              </a:ext>
            </a:extLst>
          </p:cNvPr>
          <p:cNvSpPr txBox="1"/>
          <p:nvPr/>
        </p:nvSpPr>
        <p:spPr>
          <a:xfrm>
            <a:off x="3755570" y="759277"/>
            <a:ext cx="80962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Immanuel Kant (1724–1804): The Great Synthesizer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Synthesis of Rationalism &amp; Empiricism</a:t>
            </a:r>
            <a:r>
              <a:rPr lang="en-US" sz="2800" dirty="0"/>
              <a:t>: Experience provides content, but the mind contributes a priori structures (e.g., space, time, causality).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The “Copernican Revolution” in philosophy</a:t>
            </a:r>
            <a:r>
              <a:rPr lang="en-US" sz="2800" dirty="0"/>
              <a:t>: We don’t just conform to the world; the world conforms to our ways of organizing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Emphasis on Science</a:t>
            </a:r>
            <a:r>
              <a:rPr lang="en-US" sz="2800" dirty="0"/>
              <a:t>: Tried to reconcile philosophy with Newtonian physics.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Anticipates modern ideas that cognition depends on built-in representational frameworks.</a:t>
            </a:r>
          </a:p>
        </p:txBody>
      </p:sp>
      <p:pic>
        <p:nvPicPr>
          <p:cNvPr id="7170" name="Picture 2" descr="Introduction to Immanuel Kant. Kant's ...">
            <a:extLst>
              <a:ext uri="{FF2B5EF4-FFF2-40B4-BE49-F238E27FC236}">
                <a16:creationId xmlns:a16="http://schemas.microsoft.com/office/drawing/2014/main" id="{452263A1-10B4-F709-2916-5A08297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0" y="912951"/>
            <a:ext cx="3415391" cy="341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245A1-0901-6494-56C9-7A5E01312488}"/>
              </a:ext>
            </a:extLst>
          </p:cNvPr>
          <p:cNvSpPr txBox="1"/>
          <p:nvPr/>
        </p:nvSpPr>
        <p:spPr>
          <a:xfrm>
            <a:off x="2416629" y="1583871"/>
            <a:ext cx="811408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Reading Check 2-2</a:t>
            </a:r>
          </a:p>
          <a:p>
            <a:r>
              <a:rPr lang="en-US" sz="3200" dirty="0"/>
              <a:t>Code: reason</a:t>
            </a:r>
          </a:p>
          <a:p>
            <a:endParaRPr lang="en-US" sz="3200" dirty="0"/>
          </a:p>
          <a:p>
            <a:r>
              <a:rPr lang="en-US" sz="3200" dirty="0"/>
              <a:t>In what way  did Aristotle invent the computer?</a:t>
            </a:r>
          </a:p>
        </p:txBody>
      </p:sp>
    </p:spTree>
    <p:extLst>
      <p:ext uri="{BB962C8B-B14F-4D97-AF65-F5344CB8AC3E}">
        <p14:creationId xmlns:p14="http://schemas.microsoft.com/office/powerpoint/2010/main" val="103911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B9007-88E1-B756-BD51-21C3D157C3E3}"/>
              </a:ext>
            </a:extLst>
          </p:cNvPr>
          <p:cNvSpPr txBox="1"/>
          <p:nvPr/>
        </p:nvSpPr>
        <p:spPr>
          <a:xfrm>
            <a:off x="4302672" y="737937"/>
            <a:ext cx="78893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Logical Positivism &amp; Logical Empiricism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Verification Principle</a:t>
            </a:r>
            <a:r>
              <a:rPr lang="en-US" sz="2800" dirty="0"/>
              <a:t>: Only statements verifiable by observation or logic are 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Anti-Metaphysics: </a:t>
            </a:r>
            <a:r>
              <a:rPr lang="en-US" sz="2800" dirty="0"/>
              <a:t>Rejected speculation about unobservable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Science as Language</a:t>
            </a:r>
            <a:r>
              <a:rPr lang="en-US" sz="2800" dirty="0"/>
              <a:t>: Philosophy should clarify scientific discourse, not invent theories.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Legacy for </a:t>
            </a:r>
            <a:r>
              <a:rPr lang="en-US" sz="2800" b="1" dirty="0" err="1"/>
              <a:t>CogSci</a:t>
            </a:r>
            <a:r>
              <a:rPr lang="en-US" sz="2800" dirty="0"/>
              <a:t>: Shaped early psychology’s emphasis on observable behavior and measurable data.</a:t>
            </a:r>
          </a:p>
        </p:txBody>
      </p:sp>
      <p:pic>
        <p:nvPicPr>
          <p:cNvPr id="4098" name="Picture 2" descr="Las ciencias y el fundamentalismo científico">
            <a:extLst>
              <a:ext uri="{FF2B5EF4-FFF2-40B4-BE49-F238E27FC236}">
                <a16:creationId xmlns:a16="http://schemas.microsoft.com/office/drawing/2014/main" id="{DA88A3CC-9B56-A5A1-0E20-1504FF2A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37"/>
            <a:ext cx="4302672" cy="242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2F68D41E-E2FA-2858-8E2A-FF12695B20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1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9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9" end="3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3A959-F8AF-3B68-C001-0D10DFE4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F829CB-76C1-91EA-38E0-5D4AFF6D636A}"/>
              </a:ext>
            </a:extLst>
          </p:cNvPr>
          <p:cNvSpPr txBox="1"/>
          <p:nvPr/>
        </p:nvSpPr>
        <p:spPr>
          <a:xfrm>
            <a:off x="3145743" y="1443841"/>
            <a:ext cx="9046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sz="2800" b="1" dirty="0"/>
              <a:t>Behaviorism (1913–1960s)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Psychology without the Mind</a:t>
            </a:r>
            <a:r>
              <a:rPr lang="en-US" sz="2800" dirty="0"/>
              <a:t>: Study behavior, not unobservable mental states.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Learning as Conditioning</a:t>
            </a:r>
            <a:r>
              <a:rPr lang="en-US" sz="2800" dirty="0"/>
              <a:t>: Pavlov (classical), Skinner (operant).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b="1" dirty="0"/>
              <a:t>Radical Empiricism</a:t>
            </a:r>
            <a:r>
              <a:rPr lang="en-US" sz="2800" dirty="0"/>
              <a:t>: Environment + reinforcement histories fully </a:t>
            </a:r>
            <a:r>
              <a:rPr lang="en-US" sz="2800" dirty="0" err="1"/>
              <a:t>e</a:t>
            </a:r>
            <a:r>
              <a:rPr lang="en-US" sz="2800" b="1" dirty="0" err="1"/>
              <a:t>Legacy</a:t>
            </a:r>
            <a:r>
              <a:rPr lang="en-US" sz="2800" b="1" dirty="0"/>
              <a:t> for </a:t>
            </a:r>
            <a:r>
              <a:rPr lang="en-US" sz="2800" b="1" dirty="0" err="1"/>
              <a:t>CogSci</a:t>
            </a:r>
            <a:r>
              <a:rPr lang="en-US" sz="2800" dirty="0" err="1"/>
              <a:t>xplain</a:t>
            </a:r>
            <a:r>
              <a:rPr lang="en-US" sz="2800" dirty="0"/>
              <a:t> behavior.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dirty="0"/>
              <a:t>: Pushed scientific rigor, but left no room for internal representations or reasoning.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E140DF2-D05E-F17D-E4BC-14372D4759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BF552AC6-6440-5D04-7A9E-AE6475BD44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43" y="1014229"/>
            <a:ext cx="2981000" cy="3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8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18CA-76EA-4BAD-E126-875AFC60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4C9079-ACDF-837C-4DA9-52506EC314BA}"/>
              </a:ext>
            </a:extLst>
          </p:cNvPr>
          <p:cNvSpPr txBox="1"/>
          <p:nvPr/>
        </p:nvSpPr>
        <p:spPr>
          <a:xfrm>
            <a:off x="3145743" y="774370"/>
            <a:ext cx="904625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sz="2800" b="1" dirty="0"/>
              <a:t>The Cognitive Revolution (1950s–1960s)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Reaction to Behaviorism</a:t>
            </a:r>
            <a:r>
              <a:rPr lang="en-US" sz="2600" dirty="0"/>
              <a:t>: Need to explain internal processes, not just behavior.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Information Processing Metaphor</a:t>
            </a:r>
            <a:r>
              <a:rPr lang="en-US" sz="2600" dirty="0"/>
              <a:t>: Mind as a computer; emphasis on representation, algorithms, memory structures.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Interdisciplinary Roots</a:t>
            </a:r>
            <a:r>
              <a:rPr lang="en-US" sz="2600" dirty="0"/>
              <a:t>: Linguistics (Chomsky), AI, neuroscience, philosophy.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Swing Towards Rationalism</a:t>
            </a:r>
            <a:r>
              <a:rPr lang="en-US" sz="2600" dirty="0"/>
              <a:t>: Internal reasoning and innate knowledge return as parts of explanation</a:t>
            </a:r>
          </a:p>
          <a:p>
            <a:pPr marL="571500" lvl="0" indent="-457200">
              <a:buSzPts val="1800"/>
              <a:buFont typeface="Arial" panose="020B0604020202020204" pitchFamily="34" charset="0"/>
              <a:buChar char="•"/>
            </a:pPr>
            <a:r>
              <a:rPr lang="en-US" sz="2600" b="1" dirty="0"/>
              <a:t>Legacy for </a:t>
            </a:r>
            <a:r>
              <a:rPr lang="en-US" sz="2600" b="1" dirty="0" err="1"/>
              <a:t>CogSci</a:t>
            </a:r>
            <a:r>
              <a:rPr lang="en-US" sz="2600" dirty="0"/>
              <a:t>: Established cognitive science as a field—bringing back questions of knowledge, representation, and innate structures.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8D1AF555-EE0C-6951-F5F2-04FA1C96E0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The Computational Theory of Mind ...">
            <a:extLst>
              <a:ext uri="{FF2B5EF4-FFF2-40B4-BE49-F238E27FC236}">
                <a16:creationId xmlns:a16="http://schemas.microsoft.com/office/drawing/2014/main" id="{19BD8967-5416-818A-9D2B-0B4D1CBB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0"/>
          <a:stretch>
            <a:fillRect/>
          </a:stretch>
        </p:blipFill>
        <p:spPr bwMode="auto">
          <a:xfrm>
            <a:off x="190317" y="774370"/>
            <a:ext cx="2955426" cy="21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9C7A-590C-A579-049A-0B84E15C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B2EA-51EF-58EB-4012-9DBC8447D9D5}"/>
              </a:ext>
            </a:extLst>
          </p:cNvPr>
          <p:cNvSpPr txBox="1"/>
          <p:nvPr/>
        </p:nvSpPr>
        <p:spPr>
          <a:xfrm>
            <a:off x="3494314" y="737937"/>
            <a:ext cx="86976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Connectionism &amp; Machine Learning (1980s–Present)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Return to Learning:</a:t>
            </a:r>
            <a:r>
              <a:rPr lang="en-US" sz="2400" dirty="0"/>
              <a:t> Revives empiricist themes through distributed representations and adaptive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Connectionism:</a:t>
            </a:r>
            <a:r>
              <a:rPr lang="en-US" sz="2400" dirty="0"/>
              <a:t> Neural networks (Rumelhart &amp; McClelland, 1980s) model cognition via many simple units adjusting their weights.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Machine Learning &amp; Deep Learning:</a:t>
            </a:r>
            <a:r>
              <a:rPr lang="en-US" sz="2400" dirty="0"/>
              <a:t> Modern expansion—algorithms learn patterns from massive data without explicit rules.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Contrast with Classical AI:</a:t>
            </a:r>
            <a:r>
              <a:rPr lang="en-US" sz="2400" dirty="0"/>
              <a:t> Symbolic AI (rationalist flavor) vs. Connectionist AI (empiricist flavor).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Legacy for </a:t>
            </a:r>
            <a:r>
              <a:rPr lang="en-US" sz="2400" b="1" dirty="0" err="1"/>
              <a:t>CogSci</a:t>
            </a:r>
            <a:r>
              <a:rPr lang="en-US" sz="2400" b="1" dirty="0"/>
              <a:t>:</a:t>
            </a:r>
            <a:r>
              <a:rPr lang="en-US" sz="2400" dirty="0"/>
              <a:t> Offers powerful models of perception, language, and memory; reopens empiricism vs. rationalism debates at a computational scale.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83DC7B4-1B2A-F3FB-1358-A3AB40A7FF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Deep Learning (DL) - Questions and Answers ​in MRI">
            <a:extLst>
              <a:ext uri="{FF2B5EF4-FFF2-40B4-BE49-F238E27FC236}">
                <a16:creationId xmlns:a16="http://schemas.microsoft.com/office/drawing/2014/main" id="{FA2CE1F2-6643-F5F4-32DA-0744B713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3177"/>
            <a:ext cx="3494314" cy="248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9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751F-78CD-FFAE-38DB-D9BE4EED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71BB8-8100-4F99-8F5A-C69831341778}"/>
              </a:ext>
            </a:extLst>
          </p:cNvPr>
          <p:cNvSpPr txBox="1"/>
          <p:nvPr/>
        </p:nvSpPr>
        <p:spPr>
          <a:xfrm>
            <a:off x="354874" y="1182231"/>
            <a:ext cx="1148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Enduring Debate in Cognitive Science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Are ideas and structures </a:t>
            </a:r>
            <a:r>
              <a:rPr lang="en-US" sz="2800" b="1" dirty="0"/>
              <a:t>innate</a:t>
            </a:r>
            <a:r>
              <a:rPr lang="en-US" sz="2800" dirty="0"/>
              <a:t> (rationalism) or </a:t>
            </a:r>
            <a:r>
              <a:rPr lang="en-US" sz="2800" b="1" dirty="0"/>
              <a:t>learned</a:t>
            </a:r>
            <a:r>
              <a:rPr lang="en-US" sz="2800" dirty="0"/>
              <a:t> (empiricism)?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get from </a:t>
            </a:r>
            <a:r>
              <a:rPr lang="en-US" sz="2800" b="1" dirty="0"/>
              <a:t>perception</a:t>
            </a:r>
            <a:r>
              <a:rPr lang="en-US" sz="2800" dirty="0"/>
              <a:t> to </a:t>
            </a:r>
            <a:r>
              <a:rPr lang="en-US" sz="2800" b="1" dirty="0"/>
              <a:t>knowledge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we need to posit </a:t>
            </a:r>
            <a:r>
              <a:rPr lang="en-US" sz="2800" b="1" dirty="0"/>
              <a:t>mental representations</a:t>
            </a:r>
            <a:r>
              <a:rPr lang="en-US" sz="2800" dirty="0"/>
              <a:t> to explain cognition?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</a:t>
            </a:r>
            <a:r>
              <a:rPr lang="en-US" sz="2800" b="1" dirty="0"/>
              <a:t>experience alone</a:t>
            </a:r>
            <a:r>
              <a:rPr lang="en-US" sz="2800" dirty="0"/>
              <a:t> explain human intelligence?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673C821-3C48-0BF5-1943-0679DFDD1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91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Modern Debate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8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6587-E030-9253-770D-D095C5BF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2412046-540A-CE1B-8D05-828415CE6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5</a:t>
            </a:r>
            <a:r>
              <a:rPr lang="en-US" baseline="30000" dirty="0">
                <a:latin typeface="Calibri"/>
                <a:cs typeface="Calibri"/>
              </a:rPr>
              <a:t>th</a:t>
            </a:r>
            <a:r>
              <a:rPr lang="en-US" dirty="0">
                <a:latin typeface="Calibri"/>
                <a:cs typeface="Calibri"/>
              </a:rPr>
              <a:t> and 4</a:t>
            </a:r>
            <a:r>
              <a:rPr lang="en-US" baseline="30000" dirty="0">
                <a:latin typeface="Calibri"/>
                <a:cs typeface="Calibri"/>
              </a:rPr>
              <a:t>th</a:t>
            </a:r>
            <a:r>
              <a:rPr lang="en-US" dirty="0">
                <a:latin typeface="Calibri"/>
                <a:cs typeface="Calibri"/>
              </a:rPr>
              <a:t> Centuries BC</a:t>
            </a:r>
            <a:endParaRPr lang="en-US" dirty="0"/>
          </a:p>
        </p:txBody>
      </p:sp>
      <p:pic>
        <p:nvPicPr>
          <p:cNvPr id="1026" name="Picture 2" descr="Teachings of Gautama Buddha">
            <a:extLst>
              <a:ext uri="{FF2B5EF4-FFF2-40B4-BE49-F238E27FC236}">
                <a16:creationId xmlns:a16="http://schemas.microsoft.com/office/drawing/2014/main" id="{1AE8D727-9F6F-BA4F-6308-0B1D54CD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88" y="16344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cius—facts and information">
            <a:extLst>
              <a:ext uri="{FF2B5EF4-FFF2-40B4-BE49-F238E27FC236}">
                <a16:creationId xmlns:a16="http://schemas.microsoft.com/office/drawing/2014/main" id="{19663D28-A62C-4119-D1D4-792FC0F2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1" y="1364155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meless Symphony of Socratic Wisdom ...">
            <a:extLst>
              <a:ext uri="{FF2B5EF4-FFF2-40B4-BE49-F238E27FC236}">
                <a16:creationId xmlns:a16="http://schemas.microsoft.com/office/drawing/2014/main" id="{B2A92CF1-5988-09D3-C22D-D7BFA20D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83" y="1633049"/>
            <a:ext cx="2877076" cy="28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out the Bhagavad Gita">
            <a:extLst>
              <a:ext uri="{FF2B5EF4-FFF2-40B4-BE49-F238E27FC236}">
                <a16:creationId xmlns:a16="http://schemas.microsoft.com/office/drawing/2014/main" id="{A54BDDE1-4C48-B827-0D89-C6E6273F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36" y="1128487"/>
            <a:ext cx="294523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37187-4380-FDD6-ACE4-E5B98D7D5F83}"/>
              </a:ext>
            </a:extLst>
          </p:cNvPr>
          <p:cNvSpPr txBox="1"/>
          <p:nvPr/>
        </p:nvSpPr>
        <p:spPr>
          <a:xfrm>
            <a:off x="832629" y="4577255"/>
            <a:ext cx="122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Confucius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97A62-C73B-37B1-89FD-903FCBE743ED}"/>
              </a:ext>
            </a:extLst>
          </p:cNvPr>
          <p:cNvSpPr txBox="1"/>
          <p:nvPr/>
        </p:nvSpPr>
        <p:spPr>
          <a:xfrm>
            <a:off x="3722826" y="4616137"/>
            <a:ext cx="1228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Buddha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B9197-8971-AC46-7060-84DC5CB7D1F3}"/>
              </a:ext>
            </a:extLst>
          </p:cNvPr>
          <p:cNvSpPr txBox="1"/>
          <p:nvPr/>
        </p:nvSpPr>
        <p:spPr>
          <a:xfrm>
            <a:off x="6975921" y="4985469"/>
            <a:ext cx="1228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Bhagavad Gita &amp; the Jnana Yoga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15F32-CF0F-5882-319C-520ED995799A}"/>
              </a:ext>
            </a:extLst>
          </p:cNvPr>
          <p:cNvSpPr txBox="1"/>
          <p:nvPr/>
        </p:nvSpPr>
        <p:spPr>
          <a:xfrm>
            <a:off x="9233986" y="4616137"/>
            <a:ext cx="267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Socrates, Plato, &amp; Aristotle</a:t>
            </a:r>
          </a:p>
        </p:txBody>
      </p:sp>
    </p:spTree>
    <p:extLst>
      <p:ext uri="{BB962C8B-B14F-4D97-AF65-F5344CB8AC3E}">
        <p14:creationId xmlns:p14="http://schemas.microsoft.com/office/powerpoint/2010/main" val="15887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50B2-1DBF-61B8-5705-C1D1B819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C4C42A1-5D79-5276-03BC-26692441AD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What Is Philosophy? Why Does It Matter for Cognitive Science?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353D4-E0D5-5B6D-01E6-027A280F2162}"/>
              </a:ext>
            </a:extLst>
          </p:cNvPr>
          <p:cNvSpPr txBox="1"/>
          <p:nvPr/>
        </p:nvSpPr>
        <p:spPr>
          <a:xfrm>
            <a:off x="3951513" y="1016517"/>
            <a:ext cx="80336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Philosophy</a:t>
            </a:r>
            <a:r>
              <a:rPr lang="en-US" sz="2800" dirty="0"/>
              <a:t>: The study of fundamental questions about reality, knowledge, and values—asking what exists, how we know, and what matters.</a:t>
            </a:r>
          </a:p>
          <a:p>
            <a:endParaRPr lang="en-US" sz="1200" dirty="0"/>
          </a:p>
          <a:p>
            <a:r>
              <a:rPr lang="en-US" sz="2800" b="1" dirty="0"/>
              <a:t>Value for Cognitive Science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Clarifies concepts (e.g., mind, knowledge, representation, truth).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Frames foundational debates (empiricism vs. rationalism, mind-body problem).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tools for reasoning (logic, argument analysis).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Pushes us to ask not just “how” but also “why.”</a:t>
            </a:r>
          </a:p>
        </p:txBody>
      </p:sp>
      <p:pic>
        <p:nvPicPr>
          <p:cNvPr id="2" name="Picture 2" descr="Philosophy | Folsom Lake College">
            <a:extLst>
              <a:ext uri="{FF2B5EF4-FFF2-40B4-BE49-F238E27FC236}">
                <a16:creationId xmlns:a16="http://schemas.microsoft.com/office/drawing/2014/main" id="{EA0905DC-C99C-8DC0-2EA7-7F8F46697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/>
          <a:stretch>
            <a:fillRect/>
          </a:stretch>
        </p:blipFill>
        <p:spPr bwMode="auto">
          <a:xfrm>
            <a:off x="206829" y="1016517"/>
            <a:ext cx="3350384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6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6EB9-CEF6-11DF-84CF-EB0C8247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F3E0E01-D42E-BEA9-B0BE-272C6547C2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4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What Is Philosophy? Why Does It Matter for Cognitive Science?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0A639-5C0B-12B9-0817-262C3987B06C}"/>
              </a:ext>
            </a:extLst>
          </p:cNvPr>
          <p:cNvSpPr txBox="1"/>
          <p:nvPr/>
        </p:nvSpPr>
        <p:spPr>
          <a:xfrm>
            <a:off x="4163786" y="1016517"/>
            <a:ext cx="78213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Metaphysics:</a:t>
            </a:r>
            <a:r>
              <a:rPr lang="en-US" sz="2800" dirty="0"/>
              <a:t> The study of reality and what kinds of things exist (e.g., minds, bodies, free will).</a:t>
            </a:r>
          </a:p>
          <a:p>
            <a:endParaRPr lang="en-US" sz="2800" dirty="0"/>
          </a:p>
          <a:p>
            <a:r>
              <a:rPr lang="en-US" sz="2800" b="1" dirty="0"/>
              <a:t>Epistemology:</a:t>
            </a:r>
            <a:r>
              <a:rPr lang="en-US" sz="2800" dirty="0"/>
              <a:t> The study of knowledge—its sources, justification, and limits.</a:t>
            </a:r>
          </a:p>
          <a:p>
            <a:endParaRPr lang="en-US" sz="2800" dirty="0"/>
          </a:p>
          <a:p>
            <a:r>
              <a:rPr lang="en-US" sz="2800" b="1" dirty="0"/>
              <a:t>Ethics &amp; Aesthetics:</a:t>
            </a:r>
            <a:r>
              <a:rPr lang="en-US" sz="2800" dirty="0"/>
              <a:t> The study of value—what is good, right, or beautiful, and why it matters.</a:t>
            </a:r>
          </a:p>
          <a:p>
            <a:endParaRPr lang="en-US" sz="2800" dirty="0"/>
          </a:p>
          <a:p>
            <a:r>
              <a:rPr lang="en-US" sz="2800" b="1" dirty="0"/>
              <a:t>Logic:</a:t>
            </a:r>
            <a:r>
              <a:rPr lang="en-US" sz="2800" dirty="0"/>
              <a:t> The study of valid reasoning and argument structure.</a:t>
            </a:r>
          </a:p>
          <a:p>
            <a:endParaRPr lang="en-US" sz="2800" dirty="0"/>
          </a:p>
        </p:txBody>
      </p:sp>
      <p:pic>
        <p:nvPicPr>
          <p:cNvPr id="1026" name="Picture 2" descr="Philosophy | Folsom Lake College">
            <a:extLst>
              <a:ext uri="{FF2B5EF4-FFF2-40B4-BE49-F238E27FC236}">
                <a16:creationId xmlns:a16="http://schemas.microsoft.com/office/drawing/2014/main" id="{24BCFC98-4D45-94D5-D1B7-568C4A071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7"/>
          <a:stretch>
            <a:fillRect/>
          </a:stretch>
        </p:blipFill>
        <p:spPr bwMode="auto">
          <a:xfrm>
            <a:off x="206829" y="1016517"/>
            <a:ext cx="3350384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05E5-CB75-74EF-E18C-B3FE0368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874340F-8E23-EFF1-1680-50661E1951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Two Thousand Year Debate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7C1EE-2A67-ABF8-B221-2F59B079E92F}"/>
              </a:ext>
            </a:extLst>
          </p:cNvPr>
          <p:cNvSpPr txBox="1"/>
          <p:nvPr/>
        </p:nvSpPr>
        <p:spPr>
          <a:xfrm>
            <a:off x="1225551" y="2887321"/>
            <a:ext cx="43189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Rationalism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derives from a foundation of innate ideas or intuitions, plus additional knowledge that can be derived logically from those foundations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deductive reasoning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A5E41-F54E-2209-51B7-41D118507F8A}"/>
              </a:ext>
            </a:extLst>
          </p:cNvPr>
          <p:cNvSpPr txBox="1"/>
          <p:nvPr/>
        </p:nvSpPr>
        <p:spPr>
          <a:xfrm>
            <a:off x="6713492" y="3549569"/>
            <a:ext cx="4024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Empiricism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derives from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Inductive reasoning</a:t>
            </a:r>
          </a:p>
        </p:txBody>
      </p:sp>
      <p:pic>
        <p:nvPicPr>
          <p:cNvPr id="2" name="Picture 2" descr="Plato | Exeter Meditation Circle">
            <a:extLst>
              <a:ext uri="{FF2B5EF4-FFF2-40B4-BE49-F238E27FC236}">
                <a16:creationId xmlns:a16="http://schemas.microsoft.com/office/drawing/2014/main" id="{38961FA9-485A-4DB9-5FE1-5801D906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57" y="733368"/>
            <a:ext cx="2675787" cy="19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School of Athens">
            <a:extLst>
              <a:ext uri="{FF2B5EF4-FFF2-40B4-BE49-F238E27FC236}">
                <a16:creationId xmlns:a16="http://schemas.microsoft.com/office/drawing/2014/main" id="{2978CB48-88B7-0B7D-DD31-7B4BC3DB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50"/>
          <a:stretch>
            <a:fillRect/>
          </a:stretch>
        </p:blipFill>
        <p:spPr bwMode="auto">
          <a:xfrm>
            <a:off x="7185206" y="580075"/>
            <a:ext cx="2187395" cy="27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7;p23">
            <a:extLst>
              <a:ext uri="{FF2B5EF4-FFF2-40B4-BE49-F238E27FC236}">
                <a16:creationId xmlns:a16="http://schemas.microsoft.com/office/drawing/2014/main" id="{CEA39D5E-8253-22A7-405C-CD2AB818B9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974" y="593761"/>
            <a:ext cx="10860051" cy="567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4892EBC2-8B91-CB39-86E3-BBDB369151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Two Thousand Year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237E-D354-898B-0363-E5CB91DF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E4863A1-3506-B776-EED7-161E94B5B3AC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pic>
        <p:nvPicPr>
          <p:cNvPr id="1026" name="Picture 2" descr="Plato | Exeter Meditation Circle">
            <a:extLst>
              <a:ext uri="{FF2B5EF4-FFF2-40B4-BE49-F238E27FC236}">
                <a16:creationId xmlns:a16="http://schemas.microsoft.com/office/drawing/2014/main" id="{9B62AFA0-6852-1358-AE6B-8833AE45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6" y="665841"/>
            <a:ext cx="3475082" cy="2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54E93-2DD3-4703-687F-1495BB6FEC59}"/>
              </a:ext>
            </a:extLst>
          </p:cNvPr>
          <p:cNvSpPr txBox="1"/>
          <p:nvPr/>
        </p:nvSpPr>
        <p:spPr>
          <a:xfrm>
            <a:off x="3659933" y="389163"/>
            <a:ext cx="853206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Plato (c. 427–347 BCE) — Student of Socrates, teacher of Aristotle.</a:t>
            </a:r>
          </a:p>
          <a:p>
            <a:endParaRPr lang="en-US" sz="1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Innate Knowledge</a:t>
            </a:r>
            <a:r>
              <a:rPr lang="en-US" sz="2400" dirty="0"/>
              <a:t>: Believed the soul possesses knowledge prior to experience (doctrine of recollection). Learning = remembering eternal truths.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Reason over Experience</a:t>
            </a:r>
            <a:r>
              <a:rPr lang="en-US" sz="2400" dirty="0"/>
              <a:t>: Sensory perception is unreliable; only rational thought gives true 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Forms and Universals</a:t>
            </a:r>
            <a:r>
              <a:rPr lang="en-US" sz="2400" dirty="0"/>
              <a:t>: True reality consists of abstract, unchanging Forms (e.g., “triangle” itself), accessible through reason, not the senses.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Influence on Cognitive Science</a:t>
            </a:r>
            <a:r>
              <a:rPr lang="en-US" sz="2400" dirty="0"/>
              <a:t>: Sets up the rationalist intuition that some concepts/structures (e.g., logic, math, grammar) are “built in,” not learned from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93671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0DF3-56F6-98C9-13D8-03C781FE7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707C9B6-3B0D-3324-3A8A-57EEFFB79F4F}"/>
              </a:ext>
            </a:extLst>
          </p:cNvPr>
          <p:cNvSpPr txBox="1">
            <a:spLocks/>
          </p:cNvSpPr>
          <p:nvPr/>
        </p:nvSpPr>
        <p:spPr>
          <a:xfrm>
            <a:off x="0" y="112485"/>
            <a:ext cx="11482251" cy="55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Plato</a:t>
            </a:r>
            <a:endParaRPr lang="en-US" dirty="0"/>
          </a:p>
        </p:txBody>
      </p:sp>
      <p:pic>
        <p:nvPicPr>
          <p:cNvPr id="1026" name="Picture 2" descr="Plato | Exeter Meditation Circle">
            <a:extLst>
              <a:ext uri="{FF2B5EF4-FFF2-40B4-BE49-F238E27FC236}">
                <a16:creationId xmlns:a16="http://schemas.microsoft.com/office/drawing/2014/main" id="{58B4448E-2F9A-391A-8283-21CFF0DC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6" y="665841"/>
            <a:ext cx="3475082" cy="2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6FB0F-1DA0-F2BB-54E2-65557D0010CF}"/>
              </a:ext>
            </a:extLst>
          </p:cNvPr>
          <p:cNvSpPr txBox="1"/>
          <p:nvPr/>
        </p:nvSpPr>
        <p:spPr>
          <a:xfrm>
            <a:off x="3659933" y="389163"/>
            <a:ext cx="853206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Meno</a:t>
            </a:r>
          </a:p>
          <a:p>
            <a:endParaRPr lang="en-US" sz="1200" b="1" dirty="0"/>
          </a:p>
          <a:p>
            <a:r>
              <a:rPr lang="en-US" sz="3200" b="1" dirty="0"/>
              <a:t>Main Question</a:t>
            </a:r>
            <a:r>
              <a:rPr lang="en-US" sz="3200" dirty="0"/>
              <a:t>: “Can virtue be taught?”</a:t>
            </a:r>
          </a:p>
          <a:p>
            <a:endParaRPr lang="en-US" sz="1200" dirty="0"/>
          </a:p>
          <a:p>
            <a:r>
              <a:rPr lang="en-US" sz="3200" b="1" dirty="0"/>
              <a:t>Meno’s Paradox: </a:t>
            </a:r>
            <a:r>
              <a:rPr lang="en-US" sz="3200" dirty="0"/>
              <a:t>If you already know something there is no need for inquiry. If you don’t already know something, there is no way for inquiry to begin.</a:t>
            </a:r>
            <a:endParaRPr lang="en-US" sz="3200" b="1" dirty="0"/>
          </a:p>
          <a:p>
            <a:endParaRPr lang="en-US" sz="1200" b="1" dirty="0"/>
          </a:p>
          <a:p>
            <a:r>
              <a:rPr lang="en-US" sz="3200" b="1" dirty="0"/>
              <a:t>Conclusion: </a:t>
            </a:r>
            <a:r>
              <a:rPr lang="en-US" sz="3200" dirty="0"/>
              <a:t>Virtue cannot be taught. In fact, nothing can. We can only know what we already know, and therefore everything we know is innate.</a:t>
            </a:r>
          </a:p>
          <a:p>
            <a:endParaRPr lang="en-US" sz="1200" dirty="0"/>
          </a:p>
          <a:p>
            <a:r>
              <a:rPr lang="en-US" sz="3200" b="1" dirty="0"/>
              <a:t>Demonstration of “Recollecting” Geometry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735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5948</TotalTime>
  <Words>1967</Words>
  <Application>Microsoft Macintosh PowerPoint</Application>
  <PresentationFormat>Widescreen</PresentationFormat>
  <Paragraphs>200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-webkit-standard</vt:lpstr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Early Modern Debate</vt:lpstr>
      <vt:lpstr>Early Modern Debate</vt:lpstr>
      <vt:lpstr>Early Modern Debate</vt:lpstr>
      <vt:lpstr>PowerPoint Presentation</vt:lpstr>
      <vt:lpstr>Early Modern Debate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350</cp:revision>
  <dcterms:created xsi:type="dcterms:W3CDTF">2022-08-22T20:35:14Z</dcterms:created>
  <dcterms:modified xsi:type="dcterms:W3CDTF">2025-09-04T01:28:19Z</dcterms:modified>
</cp:coreProperties>
</file>